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67" r:id="rId4"/>
    <p:sldId id="269" r:id="rId5"/>
    <p:sldId id="272" r:id="rId6"/>
    <p:sldId id="273" r:id="rId7"/>
    <p:sldId id="271" r:id="rId8"/>
    <p:sldId id="270" r:id="rId9"/>
    <p:sldId id="268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6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94660"/>
  </p:normalViewPr>
  <p:slideViewPr>
    <p:cSldViewPr>
      <p:cViewPr>
        <p:scale>
          <a:sx n="98" d="100"/>
          <a:sy n="98" d="100"/>
        </p:scale>
        <p:origin x="-48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sldNum"/>
          </p:nvPr>
        </p:nvSpPr>
        <p:spPr>
          <a:xfrm>
            <a:off x="4479840" y="6540480"/>
            <a:ext cx="243360" cy="2408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C53EA1A3-D784-4C3F-A45F-DD918E72BC82}" type="slidenum">
              <a:rPr lang="x-none" sz="900" b="0" strike="noStrike" spc="-1">
                <a:solidFill>
                  <a:srgbClr val="000000"/>
                </a:solidFill>
                <a:latin typeface="Arial"/>
                <a:ea typeface="Helvetica Neue Light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pic>
        <p:nvPicPr>
          <p:cNvPr id="6" name="1.jpg" descr="1.jpg"/>
          <p:cNvPicPr/>
          <p:nvPr/>
        </p:nvPicPr>
        <p:blipFill>
          <a:blip r:embed="rId14"/>
          <a:stretch/>
        </p:blipFill>
        <p:spPr>
          <a:xfrm>
            <a:off x="0" y="305280"/>
            <a:ext cx="9143640" cy="1530360"/>
          </a:xfrm>
          <a:prstGeom prst="rect">
            <a:avLst/>
          </a:prstGeom>
          <a:ln w="12700">
            <a:noFill/>
          </a:ln>
        </p:spPr>
      </p:pic>
      <p:pic>
        <p:nvPicPr>
          <p:cNvPr id="2" name="Дизайн без названия (8).png" descr="Дизайн без названия (8).png"/>
          <p:cNvPicPr/>
          <p:nvPr/>
        </p:nvPicPr>
        <p:blipFill>
          <a:blip r:embed="rId15"/>
          <a:stretch/>
        </p:blipFill>
        <p:spPr>
          <a:xfrm>
            <a:off x="0" y="4235760"/>
            <a:ext cx="9143640" cy="3165840"/>
          </a:xfrm>
          <a:prstGeom prst="rect">
            <a:avLst/>
          </a:prstGeom>
          <a:ln w="1270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Helvetica Neue Medium"/>
              </a:rPr>
              <a:t>Для правки текста заглавия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 hidden="1"/>
          <p:cNvSpPr/>
          <p:nvPr/>
        </p:nvSpPr>
        <p:spPr>
          <a:xfrm>
            <a:off x="176040" y="173880"/>
            <a:ext cx="8791560" cy="6510240"/>
          </a:xfrm>
          <a:prstGeom prst="rect">
            <a:avLst/>
          </a:prstGeom>
          <a:solidFill>
            <a:schemeClr val="tx1"/>
          </a:solidFill>
          <a:ln w="6350">
            <a:solidFill>
              <a:srgbClr val="FFFFFF">
                <a:lumMod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Rectangle 8" hidden="1"/>
          <p:cNvSpPr/>
          <p:nvPr/>
        </p:nvSpPr>
        <p:spPr>
          <a:xfrm>
            <a:off x="292680" y="292680"/>
            <a:ext cx="8558280" cy="627228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sldNum"/>
          </p:nvPr>
        </p:nvSpPr>
        <p:spPr>
          <a:xfrm>
            <a:off x="7743600" y="6265800"/>
            <a:ext cx="1096920" cy="273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16B56952-3125-4A59-95D8-DCD9949CE28C}" type="slidenum">
              <a:rPr lang="x-none" sz="900" b="0" strike="noStrike" spc="-1">
                <a:solidFill>
                  <a:srgbClr val="E3DED1"/>
                </a:solidFill>
                <a:latin typeface="Century Gothic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pic>
        <p:nvPicPr>
          <p:cNvPr id="44" name="3.jpg" descr="3.jpg"/>
          <p:cNvPicPr/>
          <p:nvPr/>
        </p:nvPicPr>
        <p:blipFill>
          <a:blip r:embed="rId14"/>
          <a:stretch/>
        </p:blipFill>
        <p:spPr>
          <a:xfrm>
            <a:off x="0" y="0"/>
            <a:ext cx="9178200" cy="6887160"/>
          </a:xfrm>
          <a:prstGeom prst="rect">
            <a:avLst/>
          </a:prstGeom>
          <a:ln w="12700"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Для правки текста заглавия щёлкните мышью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Num"/>
          </p:nvPr>
        </p:nvSpPr>
        <p:spPr>
          <a:xfrm>
            <a:off x="4479840" y="6540480"/>
            <a:ext cx="243360" cy="24084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t">
            <a:noAutofit/>
          </a:bodyPr>
          <a:lstStyle/>
          <a:p>
            <a:pPr>
              <a:lnSpc>
                <a:spcPct val="100000"/>
              </a:lnSpc>
              <a:buNone/>
            </a:pPr>
            <a:fld id="{806E98D6-169E-4281-9781-859C3EFD1670}" type="slidenum">
              <a:rPr lang="x-none" sz="900" b="0" strike="noStrike" spc="-1">
                <a:solidFill>
                  <a:srgbClr val="000000"/>
                </a:solidFill>
                <a:latin typeface="Arial"/>
                <a:ea typeface="Helvetica Neue Light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pic>
        <p:nvPicPr>
          <p:cNvPr id="84" name="3.jpg" descr="3.jpg"/>
          <p:cNvPicPr/>
          <p:nvPr/>
        </p:nvPicPr>
        <p:blipFill>
          <a:blip r:embed="rId14"/>
          <a:stretch/>
        </p:blipFill>
        <p:spPr>
          <a:xfrm>
            <a:off x="0" y="0"/>
            <a:ext cx="9178200" cy="6887160"/>
          </a:xfrm>
          <a:prstGeom prst="rect">
            <a:avLst/>
          </a:prstGeom>
          <a:ln w="12700"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Helvetica Neue Medium"/>
              </a:rPr>
              <a:t>Для правки текста заглавия щёлкните мышью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kab 3-1\Downloads\цифровая_безопасность_облож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32175"/>
            <a:ext cx="13723938" cy="13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6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ЧТО ТАКОЕ ДЕНЬГИ?"/>
          <p:cNvSpPr/>
          <p:nvPr/>
        </p:nvSpPr>
        <p:spPr>
          <a:xfrm>
            <a:off x="1619640" y="767520"/>
            <a:ext cx="5424120" cy="7092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Правила игры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3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3120480"/>
            <a:ext cx="4343760" cy="240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TextBox 5"/>
          <p:cNvSpPr/>
          <p:nvPr/>
        </p:nvSpPr>
        <p:spPr>
          <a:xfrm>
            <a:off x="539640" y="1700640"/>
            <a:ext cx="8208720" cy="206064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  <a:ea typeface="Helvetica Neue Medium"/>
              </a:rPr>
              <a:t>Мы с Вами совершим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Helvetica Neue Medium"/>
              </a:rPr>
              <a:t>путешествие по </a:t>
            </a:r>
            <a:r>
              <a:rPr lang="ru-RU" sz="3200" b="0" strike="noStrike" spc="-1" dirty="0">
                <a:solidFill>
                  <a:srgbClr val="008000"/>
                </a:solidFill>
                <a:latin typeface="Times New Roman"/>
                <a:ea typeface="Helvetica Neue Medium"/>
              </a:rPr>
              <a:t>5-ти станциям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Helvetica Neue Medium"/>
              </a:rPr>
              <a:t>, где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  <a:ea typeface="Helvetica Neue Medium"/>
              </a:rPr>
              <a:t>Вы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Helvetica Neue Medium"/>
              </a:rPr>
              <a:t>будете выполнять различные задания.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ЧТО ТАКОЕ ДЕНЬГИ?"/>
          <p:cNvSpPr/>
          <p:nvPr/>
        </p:nvSpPr>
        <p:spPr>
          <a:xfrm>
            <a:off x="191880" y="767160"/>
            <a:ext cx="8760240" cy="6483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Станция «В гостях у сказки»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36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3120480"/>
            <a:ext cx="4343760" cy="240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TextBox 5"/>
          <p:cNvSpPr/>
          <p:nvPr/>
        </p:nvSpPr>
        <p:spPr>
          <a:xfrm>
            <a:off x="85680" y="1556640"/>
            <a:ext cx="9036000" cy="507685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808080"/>
                </a:solidFill>
                <a:latin typeface="Times New Roman"/>
                <a:ea typeface="Helvetica Neue Medium"/>
              </a:rPr>
              <a:t>1.Сказочная героиня, которая нашла деньги, идя по полю?</a:t>
            </a:r>
            <a:endParaRPr lang="ru-RU" sz="2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808080"/>
                </a:solidFill>
                <a:latin typeface="Times New Roman"/>
                <a:ea typeface="Helvetica Neue Medium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8000"/>
                </a:solidFill>
                <a:latin typeface="Times New Roman"/>
                <a:ea typeface="Helvetica Neue Medium"/>
              </a:rPr>
              <a:t>2.Как Буратино планировал приумножить свой капитал? </a:t>
            </a:r>
            <a:endParaRPr lang="ru-RU" sz="2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9900"/>
                </a:solidFill>
                <a:latin typeface="Times New Roman"/>
                <a:ea typeface="Helvetica Neue Medium"/>
              </a:rPr>
              <a:t>3.В какой сказке жених подсчитывал, сможет ли он прокормить </a:t>
            </a:r>
            <a:r>
              <a:rPr lang="ru-RU" sz="2800" b="0" strike="noStrike" spc="-1" dirty="0" smtClean="0">
                <a:solidFill>
                  <a:srgbClr val="FF9900"/>
                </a:solidFill>
                <a:latin typeface="Times New Roman"/>
                <a:ea typeface="Helvetica Neue Medium"/>
              </a:rPr>
              <a:t>жену?</a:t>
            </a:r>
            <a:endParaRPr lang="ru-RU" sz="2800" b="0" strike="noStrike" spc="-1" dirty="0" smtClean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ru-RU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FF0066"/>
                </a:solidFill>
                <a:latin typeface="Times New Roman"/>
                <a:ea typeface="Helvetica Neue Medium"/>
              </a:rPr>
              <a:t>4</a:t>
            </a:r>
            <a:r>
              <a:rPr lang="ru-RU" sz="2800" b="0" strike="noStrike" spc="-1" dirty="0">
                <a:solidFill>
                  <a:srgbClr val="FF0066"/>
                </a:solidFill>
                <a:latin typeface="Times New Roman"/>
                <a:ea typeface="Helvetica Neue Medium"/>
              </a:rPr>
              <a:t>. Как называется сказка, в которой жадность оставила человека без </a:t>
            </a:r>
            <a:r>
              <a:rPr lang="ru-RU" sz="2800" b="0" strike="noStrike" spc="-1" dirty="0" smtClean="0">
                <a:solidFill>
                  <a:srgbClr val="FF0066"/>
                </a:solidFill>
                <a:latin typeface="Times New Roman"/>
                <a:ea typeface="Helvetica Neue Medium"/>
              </a:rPr>
              <a:t>всего?</a:t>
            </a:r>
            <a:endParaRPr lang="ru-RU" sz="2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33CC"/>
                </a:solidFill>
                <a:latin typeface="Times New Roman"/>
                <a:ea typeface="Helvetica Neue Medium"/>
              </a:rPr>
              <a:t>5. Сказка, в которой главная героиня с помощью взаимообмена получила масло для петушка? </a:t>
            </a:r>
            <a:endParaRPr lang="ru-RU" sz="2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137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ЧТО ТАКОЕ ДЕНЬГИ?"/>
          <p:cNvSpPr/>
          <p:nvPr/>
        </p:nvSpPr>
        <p:spPr>
          <a:xfrm>
            <a:off x="107640" y="1168757"/>
            <a:ext cx="8928720" cy="65408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0" strike="noStrike" cap="all" spc="-1" dirty="0">
                <a:solidFill>
                  <a:srgbClr val="393B3B"/>
                </a:solidFill>
                <a:latin typeface="Arial"/>
                <a:ea typeface="Arial"/>
              </a:rPr>
              <a:t>Станция </a:t>
            </a:r>
            <a:r>
              <a:rPr lang="ru-RU" sz="4000" b="0" strike="noStrike" cap="all" spc="-1" dirty="0" smtClean="0">
                <a:solidFill>
                  <a:srgbClr val="393B3B"/>
                </a:solidFill>
                <a:latin typeface="Arial"/>
                <a:ea typeface="Arial"/>
              </a:rPr>
              <a:t>« отгадай РЕБУС»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39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3120480"/>
            <a:ext cx="4343760" cy="240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Рисунок 6" descr="C:\Users\Стрякин\Desktop\krossvordy_i_rebusy.docx_image7.jpg"/>
          <p:cNvPicPr/>
          <p:nvPr/>
        </p:nvPicPr>
        <p:blipFill>
          <a:blip r:embed="rId2"/>
          <a:stretch/>
        </p:blipFill>
        <p:spPr>
          <a:xfrm>
            <a:off x="3398040" y="4733640"/>
            <a:ext cx="2664000" cy="16761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1" name="Рисунок 9" descr="C:\Users\Стрякин\Desktop\krossvordy_i_rebusy.docx_image5.jpg"/>
          <p:cNvPicPr/>
          <p:nvPr/>
        </p:nvPicPr>
        <p:blipFill>
          <a:blip r:embed="rId3"/>
          <a:srcRect t="25060"/>
          <a:stretch/>
        </p:blipFill>
        <p:spPr>
          <a:xfrm>
            <a:off x="6372360" y="2151720"/>
            <a:ext cx="2664000" cy="14900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2" name="Рисунок 10" descr="C:\Users\Стрякин\Desktop\krossvordy_i_rebusy.docx_image16.jpg"/>
          <p:cNvPicPr/>
          <p:nvPr/>
        </p:nvPicPr>
        <p:blipFill>
          <a:blip r:embed="rId4"/>
          <a:srcRect l="11283" t="26328" r="6912" b="24778"/>
          <a:stretch/>
        </p:blipFill>
        <p:spPr>
          <a:xfrm>
            <a:off x="6200640" y="4788000"/>
            <a:ext cx="2808000" cy="13111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" name="Выноска: стрелка вверх 1"/>
          <p:cNvSpPr/>
          <p:nvPr/>
        </p:nvSpPr>
        <p:spPr>
          <a:xfrm>
            <a:off x="107640" y="3486960"/>
            <a:ext cx="1439640" cy="75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>
                <a:lumMod val="95000"/>
                <a:lumOff val="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latin typeface="Helvetica Neue Medium"/>
                <a:ea typeface="Helvetica Neue Medium"/>
              </a:rPr>
              <a:t>услуга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44" name="Выноска: стрелка вверх 11"/>
          <p:cNvSpPr/>
          <p:nvPr/>
        </p:nvSpPr>
        <p:spPr>
          <a:xfrm>
            <a:off x="7604640" y="3402000"/>
            <a:ext cx="1439640" cy="75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>
                <a:lumMod val="95000"/>
                <a:lumOff val="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latin typeface="Arial"/>
              </a:rPr>
              <a:t>?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45" name="Выноска: стрелка вниз 2"/>
          <p:cNvSpPr/>
          <p:nvPr/>
        </p:nvSpPr>
        <p:spPr>
          <a:xfrm>
            <a:off x="1050480" y="4332960"/>
            <a:ext cx="2138040" cy="75096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latin typeface="Arial"/>
              </a:rPr>
              <a:t>?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46" name="Выноска: стрелка вниз 13"/>
          <p:cNvSpPr/>
          <p:nvPr/>
        </p:nvSpPr>
        <p:spPr>
          <a:xfrm>
            <a:off x="3891600" y="4025160"/>
            <a:ext cx="1720080" cy="7513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latin typeface="Arial"/>
              </a:rPr>
              <a:t>?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147" name="Выноска: стрелка вниз 14"/>
          <p:cNvSpPr/>
          <p:nvPr/>
        </p:nvSpPr>
        <p:spPr>
          <a:xfrm>
            <a:off x="6173640" y="4192200"/>
            <a:ext cx="2004120" cy="75132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latin typeface="Arial"/>
              </a:rPr>
              <a:t>?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48" name="Picture 4" descr="Разгадав ребус, вы узнаете, что это за каменные круги. "/>
          <p:cNvPicPr/>
          <p:nvPr/>
        </p:nvPicPr>
        <p:blipFill>
          <a:blip r:embed="rId5"/>
          <a:srcRect l="7496" t="25924" r="6874" b="23334"/>
          <a:stretch/>
        </p:blipFill>
        <p:spPr>
          <a:xfrm>
            <a:off x="3182040" y="2166840"/>
            <a:ext cx="3133080" cy="10440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9" name="Выноска: стрелка вверх 16"/>
          <p:cNvSpPr/>
          <p:nvPr/>
        </p:nvSpPr>
        <p:spPr>
          <a:xfrm>
            <a:off x="3824280" y="3121200"/>
            <a:ext cx="1838880" cy="75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>
                <a:lumMod val="95000"/>
                <a:lumOff val="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 dirty="0" smtClean="0">
                <a:latin typeface="Arial"/>
              </a:rPr>
              <a:t>?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50" name="Picture 8"/>
          <p:cNvPicPr/>
          <p:nvPr/>
        </p:nvPicPr>
        <p:blipFill>
          <a:blip r:embed="rId6"/>
          <a:srcRect l="10625" t="31668" r="14062" b="28612"/>
          <a:stretch/>
        </p:blipFill>
        <p:spPr>
          <a:xfrm>
            <a:off x="183600" y="5170320"/>
            <a:ext cx="3096000" cy="12243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1" name="Выноска: стрелка вверх 18"/>
          <p:cNvSpPr/>
          <p:nvPr/>
        </p:nvSpPr>
        <p:spPr>
          <a:xfrm>
            <a:off x="107640" y="3494160"/>
            <a:ext cx="1439640" cy="750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rgbClr val="000000">
                <a:lumMod val="95000"/>
                <a:lumOff val="5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0" tIns="0" rIns="0" bIns="0" numCol="1" spcCol="38160" anchor="ctr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spc="-1" dirty="0">
                <a:latin typeface="Arial"/>
              </a:rPr>
              <a:t>?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52" name="Рисунок 19"/>
          <p:cNvPicPr/>
          <p:nvPr/>
        </p:nvPicPr>
        <p:blipFill>
          <a:blip r:embed="rId7"/>
          <a:srcRect l="16327" t="34897" r="17647" b="34287"/>
          <a:stretch/>
        </p:blipFill>
        <p:spPr>
          <a:xfrm>
            <a:off x="99000" y="2328840"/>
            <a:ext cx="2960280" cy="11196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ЧТО ТАКОЕ ДЕНЬГИ?"/>
          <p:cNvSpPr/>
          <p:nvPr/>
        </p:nvSpPr>
        <p:spPr>
          <a:xfrm>
            <a:off x="276120" y="767160"/>
            <a:ext cx="8688240" cy="6483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Станция «Подумай и реши»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54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3120480"/>
            <a:ext cx="4343760" cy="240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TextBox 5"/>
          <p:cNvSpPr/>
          <p:nvPr/>
        </p:nvSpPr>
        <p:spPr>
          <a:xfrm>
            <a:off x="222120" y="1700640"/>
            <a:ext cx="8796240" cy="374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1. Карандаш стоит 16 рублей, а ручка на 3 рубля дороже. Сколько рублей стоит ручка? 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2. В </a:t>
            </a:r>
            <a:r>
              <a:rPr lang="ru-RU" sz="2400" b="0" strike="noStrike" spc="-1" dirty="0">
                <a:solidFill>
                  <a:srgbClr val="FF0066"/>
                </a:solidFill>
                <a:latin typeface="Arial"/>
                <a:ea typeface="Calibri"/>
              </a:rPr>
              <a:t>1 рубле - 100 копеек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Запиши равенства, ответив на вопрос: сколько копеек в 2 рублях, в 5, в 7?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3. При Царе Петре Первом монета номиналом в </a:t>
            </a:r>
            <a:r>
              <a:rPr lang="ru-RU" sz="2400" b="0" strike="noStrike" spc="-1" dirty="0">
                <a:solidFill>
                  <a:srgbClr val="009999"/>
                </a:solidFill>
                <a:latin typeface="Arial"/>
                <a:ea typeface="Calibri"/>
              </a:rPr>
              <a:t>10 копеек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имела название </a:t>
            </a:r>
            <a:r>
              <a:rPr lang="ru-RU" sz="2400" b="0" strike="noStrike" spc="-1" dirty="0">
                <a:solidFill>
                  <a:srgbClr val="008000"/>
                </a:solidFill>
                <a:latin typeface="Arial"/>
                <a:ea typeface="Calibri"/>
              </a:rPr>
              <a:t>«гривенник»,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25 копеек – </a:t>
            </a:r>
            <a:r>
              <a:rPr lang="ru-RU" sz="2400" b="0" strike="noStrike" spc="-1" dirty="0">
                <a:solidFill>
                  <a:srgbClr val="FFC000"/>
                </a:solidFill>
                <a:latin typeface="Arial"/>
                <a:ea typeface="Calibri"/>
              </a:rPr>
              <a:t>«</a:t>
            </a:r>
            <a:r>
              <a:rPr lang="ru-RU" sz="2400" b="0" strike="noStrike" spc="-1" dirty="0" err="1">
                <a:solidFill>
                  <a:srgbClr val="FFC000"/>
                </a:solidFill>
                <a:latin typeface="Arial"/>
                <a:ea typeface="Calibri"/>
              </a:rPr>
              <a:t>полполтинник</a:t>
            </a:r>
            <a:r>
              <a:rPr lang="ru-RU" sz="2400" b="0" strike="noStrike" spc="-1" dirty="0">
                <a:solidFill>
                  <a:srgbClr val="FFC000"/>
                </a:solidFill>
                <a:latin typeface="Arial"/>
                <a:ea typeface="Calibri"/>
              </a:rPr>
              <a:t>»,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50 копеек – </a:t>
            </a:r>
            <a:r>
              <a:rPr lang="ru-RU" sz="2400" b="0" strike="noStrike" spc="-1" dirty="0">
                <a:solidFill>
                  <a:srgbClr val="FF0066"/>
                </a:solidFill>
                <a:latin typeface="Arial"/>
                <a:ea typeface="Calibri"/>
              </a:rPr>
              <a:t>«полтинник»,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100 копеек – </a:t>
            </a:r>
            <a:r>
              <a:rPr lang="ru-RU" sz="2400" b="0" strike="noStrike" spc="-1" dirty="0">
                <a:solidFill>
                  <a:srgbClr val="0033CC"/>
                </a:solidFill>
                <a:latin typeface="Arial"/>
                <a:ea typeface="Calibri"/>
              </a:rPr>
              <a:t>«рубль».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Сколько копеек составляло </a:t>
            </a:r>
            <a:r>
              <a:rPr lang="ru-RU" sz="2400" b="0" strike="noStrike" spc="-1" dirty="0">
                <a:solidFill>
                  <a:srgbClr val="009999"/>
                </a:solidFill>
                <a:latin typeface="Arial"/>
                <a:ea typeface="Calibri"/>
              </a:rPr>
              <a:t>два полтинника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?  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ЧТО ТАКОЕ ДЕНЬГИ?"/>
          <p:cNvSpPr/>
          <p:nvPr/>
        </p:nvSpPr>
        <p:spPr>
          <a:xfrm>
            <a:off x="-468720" y="523800"/>
            <a:ext cx="10440720" cy="11970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Станция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«Определи последовательность»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57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3120480"/>
            <a:ext cx="4343760" cy="240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TextBox 5"/>
          <p:cNvSpPr/>
          <p:nvPr/>
        </p:nvSpPr>
        <p:spPr>
          <a:xfrm>
            <a:off x="461880" y="1726560"/>
            <a:ext cx="8579880" cy="429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008000"/>
                </a:solidFill>
                <a:latin typeface="Arial"/>
              </a:rPr>
              <a:t>Расположите в правильном порядке действия, которые вы выполняете, когда приходите в магазин.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A.  Выложить продукты из тележки.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Б.  Получить сдачу.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В.  Проверить сроки годности.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Г.   Выбрать продукты.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Д.  Проверить чек.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Е.  Оплатить покупки.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Ё.   Занять очередь в кассу.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Ж.  Взять тележку.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ЧТО ТАКОЕ ДЕНЬГИ?"/>
          <p:cNvSpPr/>
          <p:nvPr/>
        </p:nvSpPr>
        <p:spPr>
          <a:xfrm>
            <a:off x="276120" y="167040"/>
            <a:ext cx="7391880" cy="1867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0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 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40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         станция «Соедини»</a:t>
            </a:r>
            <a:r>
              <a:rPr lang="ru-RU" sz="4000" b="0" strike="noStrike" cap="all" spc="-1">
                <a:solidFill>
                  <a:srgbClr val="FFFFFF"/>
                </a:solidFill>
                <a:latin typeface="Times New Roman"/>
                <a:ea typeface="Arial"/>
              </a:rPr>
              <a:t> игры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60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3120480"/>
            <a:ext cx="4343760" cy="240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TextBox 5"/>
          <p:cNvSpPr/>
          <p:nvPr/>
        </p:nvSpPr>
        <p:spPr>
          <a:xfrm>
            <a:off x="2295000" y="3230640"/>
            <a:ext cx="4590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Станция 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 «Соедини».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62" name="Таблица 2"/>
          <p:cNvGraphicFramePr/>
          <p:nvPr/>
        </p:nvGraphicFramePr>
        <p:xfrm>
          <a:off x="479880" y="2146320"/>
          <a:ext cx="8280720" cy="3627480"/>
        </p:xfrm>
        <a:graphic>
          <a:graphicData uri="http://schemas.openxmlformats.org/drawingml/2006/table">
            <a:tbl>
              <a:tblPr/>
              <a:tblGrid>
                <a:gridCol w="4884120"/>
                <a:gridCol w="3396600"/>
              </a:tblGrid>
              <a:tr h="36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989B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989B1"/>
                    </a:solidFill>
                  </a:tcPr>
                </a:tc>
              </a:tr>
              <a:tr h="560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 имей 100 рублей,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счёт любят.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9E3"/>
                    </a:solidFill>
                  </a:tcPr>
                </a:tc>
              </a:tr>
              <a:tr h="560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Деньги 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рубль бережёт.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</a:tr>
              <a:tr h="560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Копейка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платежом красен.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9E3"/>
                    </a:solidFill>
                  </a:tcPr>
                </a:tc>
              </a:tr>
              <a:tr h="560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Долг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куры не клюют.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</a:tr>
              <a:tr h="560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Денег 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9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3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 имей 100 друзей.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9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9.jpg" descr="9.jpg"/>
          <p:cNvPicPr/>
          <p:nvPr/>
        </p:nvPicPr>
        <p:blipFill>
          <a:blip r:embed="rId2"/>
          <a:stretch/>
        </p:blipFill>
        <p:spPr>
          <a:xfrm flipH="1">
            <a:off x="66960" y="884880"/>
            <a:ext cx="9010080" cy="5077080"/>
          </a:xfrm>
          <a:prstGeom prst="rect">
            <a:avLst/>
          </a:prstGeom>
          <a:ln w="12700">
            <a:noFill/>
          </a:ln>
        </p:spPr>
      </p:pic>
      <p:sp>
        <p:nvSpPr>
          <p:cNvPr id="167" name="Rectangle"/>
          <p:cNvSpPr/>
          <p:nvPr/>
        </p:nvSpPr>
        <p:spPr>
          <a:xfrm>
            <a:off x="2885760" y="3256560"/>
            <a:ext cx="7345080" cy="156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4331"/>
              </a:lnSpc>
              <a:buNone/>
            </a:pPr>
            <a:r>
              <a:rPr lang="ru-RU" sz="2400" b="0" strike="noStrike" spc="-1">
                <a:solidFill>
                  <a:srgbClr val="0033CC"/>
                </a:solidFill>
                <a:latin typeface="Arial"/>
                <a:ea typeface="Helvetica Neue Medium"/>
              </a:rPr>
              <a:t>Игра - викторина </a:t>
            </a:r>
            <a:r>
              <a:t/>
            </a:r>
            <a:br/>
            <a:r>
              <a:rPr lang="ru-RU" sz="2400" b="0" strike="noStrike" spc="-1">
                <a:solidFill>
                  <a:srgbClr val="0033CC"/>
                </a:solidFill>
                <a:latin typeface="Arial"/>
                <a:ea typeface="Helvetica Neue Medium"/>
              </a:rPr>
              <a:t>«Знатоки финансовой грамотности»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68" name="Прямоугольник 1"/>
          <p:cNvSpPr/>
          <p:nvPr/>
        </p:nvSpPr>
        <p:spPr>
          <a:xfrm>
            <a:off x="4977720" y="1332000"/>
            <a:ext cx="4228920" cy="144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4500" b="1" strike="noStrike" spc="-1">
                <a:solidFill>
                  <a:srgbClr val="FF0066"/>
                </a:solidFill>
                <a:latin typeface="Arial"/>
                <a:ea typeface="Helvetica Neue Medium"/>
              </a:rPr>
              <a:t>СЕРТИФИКАТ УЧАСТНИКА</a:t>
            </a:r>
            <a:endParaRPr lang="ru-RU" sz="4500" b="0" strike="noStrike" spc="-1">
              <a:latin typeface="Arial"/>
            </a:endParaRPr>
          </a:p>
        </p:txBody>
      </p:sp>
      <p:sp>
        <p:nvSpPr>
          <p:cNvPr id="169" name="AutoShape 2"/>
          <p:cNvSpPr/>
          <p:nvPr/>
        </p:nvSpPr>
        <p:spPr>
          <a:xfrm>
            <a:off x="4457880" y="3314880"/>
            <a:ext cx="22824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TextBox 7"/>
          <p:cNvSpPr/>
          <p:nvPr/>
        </p:nvSpPr>
        <p:spPr>
          <a:xfrm>
            <a:off x="133560" y="5463000"/>
            <a:ext cx="1866240" cy="714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50" b="0" strike="noStrike" spc="-1" dirty="0" smtClean="0">
                <a:solidFill>
                  <a:srgbClr val="000000"/>
                </a:solidFill>
                <a:latin typeface="Arial"/>
                <a:ea typeface="Helvetica Neue Medium"/>
              </a:rPr>
              <a:t>МБОУ </a:t>
            </a:r>
            <a:r>
              <a:rPr lang="ru-RU" sz="1350" b="0" strike="noStrike" spc="-1" dirty="0" err="1" smtClean="0">
                <a:solidFill>
                  <a:srgbClr val="000000"/>
                </a:solidFill>
                <a:latin typeface="Arial"/>
                <a:ea typeface="Helvetica Neue Medium"/>
              </a:rPr>
              <a:t>Жирновская</a:t>
            </a:r>
            <a:r>
              <a:rPr lang="ru-RU" sz="1350" b="0" strike="noStrike" spc="-1" dirty="0" smtClean="0">
                <a:solidFill>
                  <a:srgbClr val="000000"/>
                </a:solidFill>
                <a:latin typeface="Arial"/>
                <a:ea typeface="Helvetica Neue Medium"/>
              </a:rPr>
              <a:t> СОШ </a:t>
            </a:r>
            <a:endParaRPr lang="ru-RU" sz="13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350" b="0" strike="noStrike" spc="-1" dirty="0">
              <a:latin typeface="Arial"/>
            </a:endParaRPr>
          </a:p>
        </p:txBody>
      </p:sp>
      <p:sp>
        <p:nvSpPr>
          <p:cNvPr id="171" name="TextBox 9"/>
          <p:cNvSpPr/>
          <p:nvPr/>
        </p:nvSpPr>
        <p:spPr>
          <a:xfrm>
            <a:off x="3250080" y="5428440"/>
            <a:ext cx="5143320" cy="5063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50" spc="-1" dirty="0" smtClean="0">
                <a:solidFill>
                  <a:srgbClr val="000000"/>
                </a:solidFill>
                <a:latin typeface="Arial"/>
              </a:rPr>
              <a:t>Пришкольный лагерь </a:t>
            </a:r>
            <a:r>
              <a:rPr lang="en-US" sz="1350" spc="-1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ru-RU" sz="1350" spc="-1" dirty="0" smtClean="0">
                <a:solidFill>
                  <a:srgbClr val="000000"/>
                </a:solidFill>
                <a:latin typeface="Arial"/>
              </a:rPr>
              <a:t>Дружба</a:t>
            </a:r>
            <a:r>
              <a:rPr lang="en-US" sz="1350" spc="-1" dirty="0" smtClean="0">
                <a:solidFill>
                  <a:srgbClr val="000000"/>
                </a:solidFill>
                <a:latin typeface="Arial"/>
              </a:rPr>
              <a:t>”</a:t>
            </a:r>
            <a:r>
              <a:rPr lang="ru-RU" sz="1350" spc="-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350" b="0" strike="noStrike" spc="-1" dirty="0" smtClean="0">
                <a:solidFill>
                  <a:srgbClr val="000000"/>
                </a:solidFill>
                <a:latin typeface="Arial"/>
              </a:rPr>
              <a:t>Отряд </a:t>
            </a:r>
            <a:r>
              <a:rPr lang="en-US" sz="1350" b="0" strike="noStrike" spc="-1" dirty="0" smtClean="0">
                <a:solidFill>
                  <a:srgbClr val="000000"/>
                </a:solidFill>
                <a:latin typeface="Arial"/>
              </a:rPr>
              <a:t>“” 26</a:t>
            </a:r>
            <a:r>
              <a:rPr lang="ru-RU" sz="1350" spc="-1" dirty="0" smtClean="0">
                <a:solidFill>
                  <a:srgbClr val="000000"/>
                </a:solidFill>
                <a:latin typeface="Arial"/>
              </a:rPr>
              <a:t>.06.2025г.</a:t>
            </a:r>
            <a:endParaRPr lang="ru-RU" sz="1350" b="0" strike="noStrike" spc="-1" dirty="0">
              <a:latin typeface="Arial"/>
            </a:endParaRPr>
          </a:p>
        </p:txBody>
      </p:sp>
      <p:pic>
        <p:nvPicPr>
          <p:cNvPr id="172" name="Рисунок 6"/>
          <p:cNvPicPr/>
          <p:nvPr/>
        </p:nvPicPr>
        <p:blipFill>
          <a:blip r:embed="rId3"/>
          <a:stretch/>
        </p:blipFill>
        <p:spPr>
          <a:xfrm>
            <a:off x="1701360" y="2955600"/>
            <a:ext cx="2368080" cy="71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9.jpg" descr="9.jpg"/>
          <p:cNvPicPr/>
          <p:nvPr/>
        </p:nvPicPr>
        <p:blipFill>
          <a:blip r:embed="rId2"/>
          <a:stretch/>
        </p:blipFill>
        <p:spPr>
          <a:xfrm flipH="1">
            <a:off x="-31320" y="846000"/>
            <a:ext cx="9206640" cy="5187600"/>
          </a:xfrm>
          <a:prstGeom prst="rect">
            <a:avLst/>
          </a:prstGeom>
          <a:ln w="12700">
            <a:noFill/>
          </a:ln>
        </p:spPr>
      </p:pic>
      <p:sp>
        <p:nvSpPr>
          <p:cNvPr id="174" name="Rectangle"/>
          <p:cNvSpPr/>
          <p:nvPr/>
        </p:nvSpPr>
        <p:spPr>
          <a:xfrm>
            <a:off x="3849480" y="2716920"/>
            <a:ext cx="5343840" cy="156276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СПАСИБО ЗА ВНИМАНИЕ!"/>
          <p:cNvSpPr/>
          <p:nvPr/>
        </p:nvSpPr>
        <p:spPr>
          <a:xfrm>
            <a:off x="2409840" y="3249000"/>
            <a:ext cx="4909680" cy="3816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250" b="0" strike="noStrike" cap="all" spc="-1">
                <a:solidFill>
                  <a:srgbClr val="393B3B"/>
                </a:solidFill>
                <a:latin typeface="Arial"/>
                <a:ea typeface="Arial"/>
              </a:rPr>
              <a:t>СПАСИБО ЗА ВНИМАНИЕ!</a:t>
            </a:r>
            <a:endParaRPr lang="ru-RU" sz="22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ab 3-1\Downloads\фцб_в_семье_2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32175"/>
            <a:ext cx="13723938" cy="13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0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kab 3-1\Downloads\фцб_в_семье_3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83767"/>
            <a:ext cx="13723938" cy="137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ab 3-1\Downloads\фцб_в_семье_4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32175"/>
            <a:ext cx="13723938" cy="13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95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kab 3-1\Downloads\фцб_в_семье_5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32175"/>
            <a:ext cx="13723938" cy="13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24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kab 3-1\Downloads\фцб_в_семье_7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32175"/>
            <a:ext cx="13723938" cy="13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5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kab 3-1\Downloads\фцб_в_семье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9175" y="-3432175"/>
            <a:ext cx="13723938" cy="137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7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>
            <a:off x="1909440" y="2117880"/>
            <a:ext cx="3956400" cy="138312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УРОК ФИНЗОЖ"/>
          <p:cNvSpPr/>
          <p:nvPr/>
        </p:nvSpPr>
        <p:spPr>
          <a:xfrm>
            <a:off x="296640" y="997920"/>
            <a:ext cx="6625080" cy="2237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ctr">
              <a:lnSpc>
                <a:spcPts val="5774"/>
              </a:lnSpc>
              <a:buNone/>
            </a:pPr>
            <a:r>
              <a:rPr lang="ru-RU" sz="4800" b="0" strike="noStrike" spc="-1" dirty="0">
                <a:solidFill>
                  <a:srgbClr val="E4177D"/>
                </a:solidFill>
                <a:latin typeface="Arial"/>
                <a:ea typeface="Verdana"/>
              </a:rPr>
              <a:t>Игра - викторина </a:t>
            </a:r>
            <a:r>
              <a:rPr dirty="0"/>
              <a:t/>
            </a:r>
            <a:br>
              <a:rPr dirty="0"/>
            </a:br>
            <a:r>
              <a:rPr lang="ru-RU" sz="4800" b="0" strike="noStrike" spc="-1" dirty="0">
                <a:solidFill>
                  <a:srgbClr val="E4177D"/>
                </a:solidFill>
                <a:latin typeface="Arial"/>
                <a:ea typeface="Verdana"/>
              </a:rPr>
              <a:t>«Знатоки финансовой грамотности»</a:t>
            </a:r>
            <a:endParaRPr lang="ru-RU" sz="4800" b="0" strike="noStrike" spc="-1" dirty="0">
              <a:latin typeface="Arial"/>
            </a:endParaRPr>
          </a:p>
        </p:txBody>
      </p:sp>
      <p:sp>
        <p:nvSpPr>
          <p:cNvPr id="125" name="ЧТО ЗНАЧИТ БЫТЬ ФИНАНСОВО ГРАМОТНЫМ?"/>
          <p:cNvSpPr/>
          <p:nvPr/>
        </p:nvSpPr>
        <p:spPr>
          <a:xfrm>
            <a:off x="1909440" y="3732081"/>
            <a:ext cx="7135920" cy="154663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 algn="r"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Шульженко Екатерина Сергеевна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          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МБОУ </a:t>
            </a:r>
            <a:r>
              <a:rPr lang="ru-RU" sz="2000" b="0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Жирновская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СОШ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                   </a:t>
            </a:r>
            <a:r>
              <a:rPr lang="ru-RU" sz="2000" spc="-1" dirty="0" err="1" smtClean="0">
                <a:solidFill>
                  <a:srgbClr val="000000"/>
                </a:solidFill>
                <a:latin typeface="Arial"/>
                <a:ea typeface="Arial"/>
              </a:rPr>
              <a:t>п.Жирнов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ЧТО ТАКОЕ ДЕНЬГИ?"/>
          <p:cNvSpPr/>
          <p:nvPr/>
        </p:nvSpPr>
        <p:spPr>
          <a:xfrm>
            <a:off x="261720" y="1141200"/>
            <a:ext cx="5424120" cy="5875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0" strike="noStrike" cap="all" spc="-1">
                <a:solidFill>
                  <a:srgbClr val="393B3B"/>
                </a:solidFill>
                <a:latin typeface="Arial"/>
                <a:ea typeface="Arial"/>
              </a:rPr>
              <a:t>ЧТО ТАКОЕ ДЕНЬГИ?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27" name="ДЕНЬГИ – это универсальный товар, средство, позволяющее изменять стоимость товаров  услуг, совершать обмен, копить на будущие покупки."/>
          <p:cNvSpPr/>
          <p:nvPr/>
        </p:nvSpPr>
        <p:spPr>
          <a:xfrm>
            <a:off x="276120" y="2306520"/>
            <a:ext cx="5303880" cy="18676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080" tIns="19080" rIns="19080" bIns="19080" anchor="ctr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9757"/>
                </a:solidFill>
                <a:latin typeface="Arial"/>
                <a:ea typeface="Arial"/>
              </a:rPr>
              <a:t>ДЕНЬГИ</a:t>
            </a:r>
            <a:r>
              <a:rPr lang="en-US" sz="2400" b="0" strike="noStrike" spc="-1">
                <a:solidFill>
                  <a:srgbClr val="393B3B"/>
                </a:solidFill>
                <a:latin typeface="Arial"/>
                <a:ea typeface="Arial"/>
              </a:rPr>
              <a:t> – это универсальный товар, средство, позволяющее изменять стоимость товаров  услуг, совершать обмен, копить на будущие покупки.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128" name="Group"/>
          <p:cNvGrpSpPr/>
          <p:nvPr/>
        </p:nvGrpSpPr>
        <p:grpSpPr>
          <a:xfrm>
            <a:off x="5073480" y="1910520"/>
            <a:ext cx="3730680" cy="3647880"/>
            <a:chOff x="5073480" y="1910520"/>
            <a:chExt cx="3730680" cy="3647880"/>
          </a:xfrm>
        </p:grpSpPr>
        <p:pic>
          <p:nvPicPr>
            <p:cNvPr id="129" name="ИКОНКИ_Финансы и жилье.png" descr="ИКОНКИ_Финансы и жилье.png"/>
            <p:cNvPicPr/>
            <p:nvPr/>
          </p:nvPicPr>
          <p:blipFill>
            <a:blip r:embed="rId2"/>
            <a:stretch/>
          </p:blipFill>
          <p:spPr>
            <a:xfrm>
              <a:off x="6837840" y="3589560"/>
              <a:ext cx="1966320" cy="196524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30" name="ИКОНКИ_Калькулятор кредита -на неотложные нужды.png" descr="ИКОНКИ_Калькулятор кредита -на неотложные нужды.png"/>
            <p:cNvPicPr/>
            <p:nvPr/>
          </p:nvPicPr>
          <p:blipFill>
            <a:blip r:embed="rId3"/>
            <a:stretch/>
          </p:blipFill>
          <p:spPr>
            <a:xfrm>
              <a:off x="5073480" y="3773520"/>
              <a:ext cx="1783800" cy="178488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31" name="ИКОНКИ_Кредиты и займы.png" descr="ИКОНКИ_Кредиты и займы.png"/>
            <p:cNvPicPr/>
            <p:nvPr/>
          </p:nvPicPr>
          <p:blipFill>
            <a:blip r:embed="rId4"/>
            <a:stretch/>
          </p:blipFill>
          <p:spPr>
            <a:xfrm>
              <a:off x="5788800" y="1910520"/>
              <a:ext cx="1855440" cy="1855440"/>
            </a:xfrm>
            <a:prstGeom prst="rect">
              <a:avLst/>
            </a:prstGeom>
            <a:ln w="1270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1050</TotalTime>
  <Words>344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- викторина «Знатоки финансовой грамотности»</dc:title>
  <dc:subject/>
  <dc:creator>Стрякин</dc:creator>
  <dc:description/>
  <cp:lastModifiedBy>kab 3-1</cp:lastModifiedBy>
  <cp:revision>33</cp:revision>
  <dcterms:created xsi:type="dcterms:W3CDTF">2021-09-06T14:37:32Z</dcterms:created>
  <dcterms:modified xsi:type="dcterms:W3CDTF">2025-06-25T10:27:32Z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